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82" r:id="rId3"/>
    <p:sldId id="283" r:id="rId4"/>
    <p:sldId id="281" r:id="rId5"/>
    <p:sldId id="275" r:id="rId6"/>
    <p:sldId id="297" r:id="rId7"/>
    <p:sldId id="264" r:id="rId8"/>
    <p:sldId id="278" r:id="rId9"/>
    <p:sldId id="279" r:id="rId10"/>
    <p:sldId id="265" r:id="rId11"/>
    <p:sldId id="280" r:id="rId12"/>
    <p:sldId id="257" r:id="rId13"/>
    <p:sldId id="276" r:id="rId14"/>
    <p:sldId id="272" r:id="rId15"/>
    <p:sldId id="284" r:id="rId16"/>
    <p:sldId id="256" r:id="rId17"/>
    <p:sldId id="277" r:id="rId18"/>
    <p:sldId id="273" r:id="rId19"/>
    <p:sldId id="285" r:id="rId20"/>
    <p:sldId id="261" r:id="rId21"/>
    <p:sldId id="292" r:id="rId22"/>
    <p:sldId id="286" r:id="rId23"/>
    <p:sldId id="274" r:id="rId24"/>
    <p:sldId id="287" r:id="rId25"/>
    <p:sldId id="288" r:id="rId26"/>
    <p:sldId id="259" r:id="rId27"/>
    <p:sldId id="260" r:id="rId28"/>
    <p:sldId id="289" r:id="rId29"/>
    <p:sldId id="294" r:id="rId30"/>
    <p:sldId id="290" r:id="rId31"/>
    <p:sldId id="293" r:id="rId32"/>
    <p:sldId id="296" r:id="rId33"/>
    <p:sldId id="266" r:id="rId34"/>
    <p:sldId id="267" r:id="rId35"/>
    <p:sldId id="269" r:id="rId36"/>
    <p:sldId id="270" r:id="rId37"/>
    <p:sldId id="291" r:id="rId38"/>
    <p:sldId id="271" r:id="rId39"/>
    <p:sldId id="295" r:id="rId40"/>
    <p:sldId id="298" r:id="rId41"/>
    <p:sldId id="299" r:id="rId42"/>
    <p:sldId id="300"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snapToGrid="0">
      <p:cViewPr>
        <p:scale>
          <a:sx n="60" d="100"/>
          <a:sy n="60" d="100"/>
        </p:scale>
        <p:origin x="-1068" y="-258"/>
      </p:cViewPr>
      <p:guideLst>
        <p:guide orient="horz" pos="2160"/>
        <p:guide pos="3840"/>
      </p:guideLst>
    </p:cSldViewPr>
  </p:slideViewPr>
  <p:notesTextViewPr>
    <p:cViewPr>
      <p:scale>
        <a:sx n="1" d="1"/>
        <a:sy n="1" d="1"/>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14EE38-F587-4CE8-ABBA-EC7CFD0860EE}" type="datetimeFigureOut">
              <a:rPr lang="ru-RU" smtClean="0"/>
              <a:pPr/>
              <a:t>15.05.2018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634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14EE38-F587-4CE8-ABBA-EC7CFD0860EE}" type="datetimeFigureOut">
              <a:rPr lang="ru-RU" smtClean="0"/>
              <a:pPr/>
              <a:t>15.05.2018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3277135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14EE38-F587-4CE8-ABBA-EC7CFD0860EE}" type="datetimeFigureOut">
              <a:rPr lang="ru-RU" smtClean="0"/>
              <a:pPr/>
              <a:t>15.05.2018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18647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14EE38-F587-4CE8-ABBA-EC7CFD0860EE}" type="datetimeFigureOut">
              <a:rPr lang="ru-RU" smtClean="0"/>
              <a:pPr/>
              <a:t>15.05.2018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327391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14EE38-F587-4CE8-ABBA-EC7CFD0860EE}" type="datetimeFigureOut">
              <a:rPr lang="ru-RU" smtClean="0"/>
              <a:pPr/>
              <a:t>15.05.2018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151075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14EE38-F587-4CE8-ABBA-EC7CFD0860EE}" type="datetimeFigureOut">
              <a:rPr lang="ru-RU" smtClean="0"/>
              <a:pPr/>
              <a:t>15.05.2018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405708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14EE38-F587-4CE8-ABBA-EC7CFD0860EE}" type="datetimeFigureOut">
              <a:rPr lang="ru-RU" smtClean="0"/>
              <a:pPr/>
              <a:t>15.05.2018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13422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14EE38-F587-4CE8-ABBA-EC7CFD0860EE}" type="datetimeFigureOut">
              <a:rPr lang="ru-RU" smtClean="0"/>
              <a:pPr/>
              <a:t>15.05.2018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419579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14EE38-F587-4CE8-ABBA-EC7CFD0860EE}" type="datetimeFigureOut">
              <a:rPr lang="ru-RU" smtClean="0"/>
              <a:pPr/>
              <a:t>15.05.2018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405029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14EE38-F587-4CE8-ABBA-EC7CFD0860EE}" type="datetimeFigureOut">
              <a:rPr lang="ru-RU" smtClean="0"/>
              <a:pPr/>
              <a:t>15.05.2018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108613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14EE38-F587-4CE8-ABBA-EC7CFD0860EE}" type="datetimeFigureOut">
              <a:rPr lang="ru-RU" smtClean="0"/>
              <a:pPr/>
              <a:t>15.05.2018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268069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4EE38-F587-4CE8-ABBA-EC7CFD0860EE}" type="datetimeFigureOut">
              <a:rPr lang="ru-RU" smtClean="0"/>
              <a:pPr/>
              <a:t>15.05.2018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229AE-E753-4FE3-BC77-C7667028CF8D}" type="slidenum">
              <a:rPr lang="ru-RU" smtClean="0"/>
              <a:pPr/>
              <a:t>‹#›</a:t>
            </a:fld>
            <a:endParaRPr lang="ru-RU"/>
          </a:p>
        </p:txBody>
      </p:sp>
    </p:spTree>
    <p:extLst>
      <p:ext uri="{BB962C8B-B14F-4D97-AF65-F5344CB8AC3E}">
        <p14:creationId xmlns="" xmlns:p14="http://schemas.microsoft.com/office/powerpoint/2010/main" val="203857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64235" y="0"/>
            <a:ext cx="5275385" cy="6668086"/>
          </a:xfrm>
          <a:prstGeom prst="rect">
            <a:avLst/>
          </a:prstGeom>
          <a:noFill/>
          <a:ln>
            <a:noFill/>
          </a:ln>
        </p:spPr>
      </p:pic>
      <p:sp>
        <p:nvSpPr>
          <p:cNvPr id="4" name="Прямоугольник 3"/>
          <p:cNvSpPr/>
          <p:nvPr/>
        </p:nvSpPr>
        <p:spPr>
          <a:xfrm>
            <a:off x="7216727" y="179754"/>
            <a:ext cx="4375052" cy="923330"/>
          </a:xfrm>
          <a:prstGeom prst="rect">
            <a:avLst/>
          </a:prstGeom>
        </p:spPr>
        <p:txBody>
          <a:bodyPr wrap="square">
            <a:spAutoFit/>
          </a:bodyPr>
          <a:lstStyle/>
          <a:p>
            <a:pPr algn="ctr"/>
            <a:r>
              <a:rPr lang="en-US" dirty="0" smtClean="0"/>
              <a:t>Scleroderma is characterized by immune system activation, endothelial dysfunction, and enhanced fibroblast activity.</a:t>
            </a:r>
            <a:endParaRPr lang="ru-RU" dirty="0"/>
          </a:p>
        </p:txBody>
      </p:sp>
      <p:sp>
        <p:nvSpPr>
          <p:cNvPr id="5" name="Прямоугольник 4"/>
          <p:cNvSpPr/>
          <p:nvPr/>
        </p:nvSpPr>
        <p:spPr>
          <a:xfrm>
            <a:off x="6283570" y="1425419"/>
            <a:ext cx="5486400" cy="3970318"/>
          </a:xfrm>
          <a:prstGeom prst="rect">
            <a:avLst/>
          </a:prstGeom>
        </p:spPr>
        <p:txBody>
          <a:bodyPr wrap="square">
            <a:spAutoFit/>
          </a:bodyPr>
          <a:lstStyle/>
          <a:p>
            <a:pPr algn="just"/>
            <a:r>
              <a:rPr lang="en-US" dirty="0" smtClean="0"/>
              <a:t>The </a:t>
            </a:r>
            <a:r>
              <a:rPr lang="en-US" dirty="0" smtClean="0">
                <a:solidFill>
                  <a:srgbClr val="FF0000"/>
                </a:solidFill>
              </a:rPr>
              <a:t>earliest stage </a:t>
            </a:r>
            <a:r>
              <a:rPr lang="en-US" dirty="0" smtClean="0"/>
              <a:t>in the development of the scleroderma lesion is </a:t>
            </a:r>
            <a:r>
              <a:rPr lang="en-US" dirty="0" smtClean="0">
                <a:solidFill>
                  <a:srgbClr val="FF0000"/>
                </a:solidFill>
              </a:rPr>
              <a:t>endothelial cell activation </a:t>
            </a:r>
            <a:r>
              <a:rPr lang="en-US" dirty="0" smtClean="0"/>
              <a:t>and </a:t>
            </a:r>
            <a:r>
              <a:rPr lang="en-US" dirty="0" smtClean="0">
                <a:solidFill>
                  <a:srgbClr val="FF0000"/>
                </a:solidFill>
              </a:rPr>
              <a:t>vascular damage</a:t>
            </a:r>
            <a:r>
              <a:rPr lang="en-US" dirty="0" smtClean="0"/>
              <a:t>, the precise inciting events of which are unknown. This is followed by the </a:t>
            </a:r>
            <a:r>
              <a:rPr lang="en-US" dirty="0" err="1" smtClean="0">
                <a:solidFill>
                  <a:srgbClr val="FF0000"/>
                </a:solidFill>
              </a:rPr>
              <a:t>extravasation</a:t>
            </a:r>
            <a:r>
              <a:rPr lang="en-US" dirty="0" smtClean="0">
                <a:solidFill>
                  <a:srgbClr val="FF0000"/>
                </a:solidFill>
              </a:rPr>
              <a:t> of inflammatory cells</a:t>
            </a:r>
            <a:r>
              <a:rPr lang="en-US" dirty="0" smtClean="0"/>
              <a:t>, which initially are of the </a:t>
            </a:r>
            <a:r>
              <a:rPr lang="en-US" dirty="0" err="1" smtClean="0"/>
              <a:t>monocytic</a:t>
            </a:r>
            <a:r>
              <a:rPr lang="en-US" dirty="0" smtClean="0"/>
              <a:t> lineage. Later, there is a </a:t>
            </a:r>
            <a:r>
              <a:rPr lang="en-US" dirty="0" smtClean="0">
                <a:solidFill>
                  <a:srgbClr val="FF0000"/>
                </a:solidFill>
              </a:rPr>
              <a:t>lymphocyte-predominant infiltrate</a:t>
            </a:r>
            <a:r>
              <a:rPr lang="en-US" dirty="0" smtClean="0"/>
              <a:t>. Eventually, a population of </a:t>
            </a:r>
            <a:r>
              <a:rPr lang="en-US" dirty="0" smtClean="0">
                <a:solidFill>
                  <a:srgbClr val="FF0000"/>
                </a:solidFill>
              </a:rPr>
              <a:t>fibroblasts is activated</a:t>
            </a:r>
            <a:r>
              <a:rPr lang="en-US" dirty="0" smtClean="0"/>
              <a:t>. The autonomous activated fibroblasts continue to produce </a:t>
            </a:r>
            <a:r>
              <a:rPr lang="en-US" dirty="0" smtClean="0">
                <a:solidFill>
                  <a:srgbClr val="FF0000"/>
                </a:solidFill>
              </a:rPr>
              <a:t>the excessive extracellular matrix </a:t>
            </a:r>
            <a:r>
              <a:rPr lang="en-US" dirty="0" smtClean="0"/>
              <a:t>that underlies the ultimate </a:t>
            </a:r>
            <a:r>
              <a:rPr lang="en-US" dirty="0" smtClean="0">
                <a:solidFill>
                  <a:srgbClr val="FF0000"/>
                </a:solidFill>
              </a:rPr>
              <a:t>fibrotic pathology </a:t>
            </a:r>
            <a:r>
              <a:rPr lang="en-US" dirty="0" smtClean="0"/>
              <a:t>of scleroderma. Within the advanced </a:t>
            </a:r>
            <a:r>
              <a:rPr lang="en-US" dirty="0" err="1" smtClean="0"/>
              <a:t>lesional</a:t>
            </a:r>
            <a:r>
              <a:rPr lang="en-US" dirty="0" smtClean="0"/>
              <a:t> skin, there is very little visible evidence of ongoing inflammation, suggesting that this is a self-perpetuating </a:t>
            </a:r>
            <a:r>
              <a:rPr lang="en-US" dirty="0" smtClean="0">
                <a:solidFill>
                  <a:srgbClr val="FF0000"/>
                </a:solidFill>
              </a:rPr>
              <a:t>fibrotic process.</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869809" y="196948"/>
            <a:ext cx="6513342" cy="68791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cstate="print"/>
          <a:srcRect/>
          <a:stretch>
            <a:fillRect/>
          </a:stretch>
        </p:blipFill>
        <p:spPr bwMode="auto">
          <a:xfrm>
            <a:off x="281355" y="520505"/>
            <a:ext cx="11676184" cy="552860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err="1" smtClean="0"/>
              <a:t>Склеродактилия</a:t>
            </a:r>
            <a:r>
              <a:rPr lang="ru-RU" sz="1800" dirty="0" smtClean="0"/>
              <a:t>. Обратите внимание на уплотнение кожи на пальцах и фиксированные контракции сгибания в проксимальных межфаланговых суставах у пациента с ограниченным системным склерозом</a:t>
            </a:r>
            <a:endParaRPr lang="ru-RU" sz="1800" dirty="0"/>
          </a:p>
        </p:txBody>
      </p:sp>
      <p:pic>
        <p:nvPicPr>
          <p:cNvPr id="4" name="Объект 3"/>
          <p:cNvPicPr>
            <a:picLocks noGrp="1" noChangeAspect="1"/>
          </p:cNvPicPr>
          <p:nvPr>
            <p:ph idx="1"/>
          </p:nvPr>
        </p:nvPicPr>
        <p:blipFill>
          <a:blip r:embed="rId2" cstate="print"/>
          <a:stretch>
            <a:fillRect/>
          </a:stretch>
        </p:blipFill>
        <p:spPr>
          <a:xfrm>
            <a:off x="2453488" y="1690688"/>
            <a:ext cx="6310683" cy="5167312"/>
          </a:xfrm>
          <a:prstGeom prst="rect">
            <a:avLst/>
          </a:prstGeom>
        </p:spPr>
      </p:pic>
    </p:spTree>
    <p:extLst>
      <p:ext uri="{BB962C8B-B14F-4D97-AF65-F5344CB8AC3E}">
        <p14:creationId xmlns="" xmlns:p14="http://schemas.microsoft.com/office/powerpoint/2010/main" val="2044426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07963" y="900332"/>
            <a:ext cx="10086535" cy="559894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363372" y="534572"/>
            <a:ext cx="6457071" cy="551935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 y="1181241"/>
            <a:ext cx="33977180" cy="459544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3376246" y="0"/>
            <a:ext cx="5261317" cy="6857999"/>
          </a:xfrm>
          <a:prstGeom prst="rect">
            <a:avLst/>
          </a:prstGeom>
        </p:spPr>
      </p:pic>
    </p:spTree>
    <p:extLst>
      <p:ext uri="{BB962C8B-B14F-4D97-AF65-F5344CB8AC3E}">
        <p14:creationId xmlns="" xmlns:p14="http://schemas.microsoft.com/office/powerpoint/2010/main" val="2635033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703385" y="661182"/>
            <a:ext cx="10128737" cy="532131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3038622" y="0"/>
            <a:ext cx="4311373" cy="6858000"/>
          </a:xfrm>
          <a:prstGeom prst="rect">
            <a:avLst/>
          </a:prstGeom>
        </p:spPr>
      </p:pic>
    </p:spTree>
    <p:extLst>
      <p:ext uri="{BB962C8B-B14F-4D97-AF65-F5344CB8AC3E}">
        <p14:creationId xmlns="" xmlns:p14="http://schemas.microsoft.com/office/powerpoint/2010/main" val="138973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618977" y="649705"/>
            <a:ext cx="19425633" cy="462012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1069145"/>
            <a:ext cx="11353800" cy="5107818"/>
          </a:xfrm>
        </p:spPr>
        <p:txBody>
          <a:bodyPr/>
          <a:lstStyle/>
          <a:p>
            <a:pPr algn="just"/>
            <a:r>
              <a:rPr lang="en-US" dirty="0" smtClean="0"/>
              <a:t>The endothelium contributes to the regulation of the contraction and relaxation of vascular smooth muscle cells through the production and release of endothelium-derived </a:t>
            </a:r>
            <a:r>
              <a:rPr lang="en-US" dirty="0" err="1" smtClean="0"/>
              <a:t>vasoactive</a:t>
            </a:r>
            <a:r>
              <a:rPr lang="en-US" dirty="0" smtClean="0"/>
              <a:t> substances including </a:t>
            </a:r>
            <a:r>
              <a:rPr lang="en-US" dirty="0" err="1" smtClean="0">
                <a:solidFill>
                  <a:srgbClr val="FF0000"/>
                </a:solidFill>
              </a:rPr>
              <a:t>prostacyclin</a:t>
            </a:r>
            <a:r>
              <a:rPr lang="en-US" dirty="0" smtClean="0"/>
              <a:t> (prostaglandin [PG]I</a:t>
            </a:r>
            <a:r>
              <a:rPr lang="en-US" baseline="-25000" dirty="0" smtClean="0"/>
              <a:t>2</a:t>
            </a:r>
            <a:r>
              <a:rPr lang="en-US" dirty="0" smtClean="0"/>
              <a:t>), </a:t>
            </a:r>
            <a:r>
              <a:rPr lang="en-US" dirty="0" smtClean="0">
                <a:solidFill>
                  <a:srgbClr val="FF0000"/>
                </a:solidFill>
              </a:rPr>
              <a:t>endothelium-derived relaxing factor </a:t>
            </a:r>
            <a:r>
              <a:rPr lang="en-US" dirty="0" smtClean="0"/>
              <a:t>(EDRF or nitric oxide), and </a:t>
            </a:r>
            <a:r>
              <a:rPr lang="en-US" dirty="0" err="1" smtClean="0">
                <a:solidFill>
                  <a:srgbClr val="FF0000"/>
                </a:solidFill>
              </a:rPr>
              <a:t>endothelin</a:t>
            </a:r>
            <a:r>
              <a:rPr lang="en-US" dirty="0" smtClean="0"/>
              <a:t>. The impairment of endothelium-dependent vascular smooth muscle relaxation has been confirmed by the evidence of reduced serum levels of nitric oxide and </a:t>
            </a:r>
            <a:r>
              <a:rPr lang="en-US" dirty="0" err="1" smtClean="0"/>
              <a:t>prostacyclin</a:t>
            </a:r>
            <a:r>
              <a:rPr lang="en-US" dirty="0" smtClean="0"/>
              <a:t> in scleroderma. This state is probably worsened by increased </a:t>
            </a:r>
            <a:r>
              <a:rPr lang="en-US" dirty="0" err="1" smtClean="0"/>
              <a:t>endothelin</a:t>
            </a:r>
            <a:r>
              <a:rPr lang="en-US" dirty="0" smtClean="0"/>
              <a:t> levels that contribute to vasospasm and smooth muscle hypertrophy.</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2067951" y="1"/>
            <a:ext cx="6105378" cy="6858000"/>
          </a:xfrm>
          <a:prstGeom prst="rect">
            <a:avLst/>
          </a:prstGeom>
        </p:spPr>
      </p:pic>
    </p:spTree>
    <p:extLst>
      <p:ext uri="{BB962C8B-B14F-4D97-AF65-F5344CB8AC3E}">
        <p14:creationId xmlns="" xmlns:p14="http://schemas.microsoft.com/office/powerpoint/2010/main" val="32206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3559126" y="182880"/>
            <a:ext cx="5373859" cy="6400799"/>
          </a:xfrm>
          <a:prstGeom prst="rect">
            <a:avLst/>
          </a:prstGeom>
          <a:noFill/>
          <a:ln w="9525">
            <a:noFill/>
            <a:miter lim="800000"/>
            <a:headEnd/>
            <a:tailEnd/>
          </a:ln>
        </p:spPr>
      </p:pic>
      <p:sp>
        <p:nvSpPr>
          <p:cNvPr id="5" name="Прямоугольник 4"/>
          <p:cNvSpPr/>
          <p:nvPr/>
        </p:nvSpPr>
        <p:spPr>
          <a:xfrm>
            <a:off x="276664" y="1926325"/>
            <a:ext cx="3127718" cy="1754326"/>
          </a:xfrm>
          <a:prstGeom prst="rect">
            <a:avLst/>
          </a:prstGeom>
        </p:spPr>
        <p:txBody>
          <a:bodyPr wrap="square">
            <a:spAutoFit/>
          </a:bodyPr>
          <a:lstStyle/>
          <a:p>
            <a:pPr algn="just"/>
            <a:r>
              <a:rPr lang="en-US" dirty="0" smtClean="0"/>
              <a:t>High-resolution computed tomography scan of the </a:t>
            </a:r>
            <a:r>
              <a:rPr lang="en-US" dirty="0" err="1" smtClean="0"/>
              <a:t>chest.A</a:t>
            </a:r>
            <a:r>
              <a:rPr lang="en-US" dirty="0" smtClean="0"/>
              <a:t>, Ground-glass </a:t>
            </a:r>
            <a:r>
              <a:rPr lang="en-US" dirty="0" err="1" smtClean="0"/>
              <a:t>opacification</a:t>
            </a:r>
            <a:r>
              <a:rPr lang="en-US" dirty="0" smtClean="0"/>
              <a:t>. B, Coarse reticulation and honeycombing.</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506437" y="794084"/>
            <a:ext cx="19538173" cy="529389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548640" y="450166"/>
            <a:ext cx="10803988" cy="579588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647114" y="2138289"/>
            <a:ext cx="16028654" cy="185619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312821" y="1564105"/>
            <a:ext cx="19731790" cy="418698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400" dirty="0" smtClean="0"/>
              <a:t>Обратите внимание на растворение терминальных фаланг у пациента с давно ограниченным кожным системным склерозом (</a:t>
            </a:r>
            <a:r>
              <a:rPr lang="ru-RU" sz="2400" dirty="0" err="1" smtClean="0"/>
              <a:t>lcSSc</a:t>
            </a:r>
            <a:r>
              <a:rPr lang="ru-RU" sz="2400" dirty="0" smtClean="0"/>
              <a:t>) и феномен </a:t>
            </a:r>
            <a:r>
              <a:rPr lang="ru-RU" sz="2400" dirty="0" err="1" smtClean="0"/>
              <a:t>Рейно</a:t>
            </a:r>
            <a:r>
              <a:rPr lang="ru-RU" sz="2400" dirty="0" smtClean="0"/>
              <a:t>.</a:t>
            </a:r>
            <a:endParaRPr lang="ru-RU" sz="2400" dirty="0"/>
          </a:p>
        </p:txBody>
      </p:sp>
      <p:pic>
        <p:nvPicPr>
          <p:cNvPr id="4" name="Объект 3"/>
          <p:cNvPicPr>
            <a:picLocks noGrp="1" noChangeAspect="1"/>
          </p:cNvPicPr>
          <p:nvPr>
            <p:ph idx="1"/>
          </p:nvPr>
        </p:nvPicPr>
        <p:blipFill>
          <a:blip r:embed="rId2" cstate="print"/>
          <a:stretch>
            <a:fillRect/>
          </a:stretch>
        </p:blipFill>
        <p:spPr>
          <a:xfrm>
            <a:off x="2525917" y="1690688"/>
            <a:ext cx="5613147" cy="5167312"/>
          </a:xfrm>
          <a:prstGeom prst="rect">
            <a:avLst/>
          </a:prstGeom>
        </p:spPr>
      </p:pic>
    </p:spTree>
    <p:extLst>
      <p:ext uri="{BB962C8B-B14F-4D97-AF65-F5344CB8AC3E}">
        <p14:creationId xmlns="" xmlns:p14="http://schemas.microsoft.com/office/powerpoint/2010/main" val="119408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3277772" y="295422"/>
            <a:ext cx="4768948" cy="5641144"/>
          </a:xfrm>
          <a:prstGeom prst="rect">
            <a:avLst/>
          </a:prstGeom>
        </p:spPr>
      </p:pic>
    </p:spTree>
    <p:extLst>
      <p:ext uri="{BB962C8B-B14F-4D97-AF65-F5344CB8AC3E}">
        <p14:creationId xmlns="" xmlns:p14="http://schemas.microsoft.com/office/powerpoint/2010/main" val="114242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281354" y="0"/>
            <a:ext cx="17164435" cy="685799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en-US" dirty="0" smtClean="0"/>
              <a:t> </a:t>
            </a:r>
            <a:r>
              <a:rPr lang="en-US" sz="3600" dirty="0" smtClean="0"/>
              <a:t>Gastric </a:t>
            </a:r>
            <a:r>
              <a:rPr lang="en-US" sz="3600" dirty="0" err="1" smtClean="0"/>
              <a:t>antral</a:t>
            </a:r>
            <a:r>
              <a:rPr lang="en-US" sz="3600" dirty="0" smtClean="0"/>
              <a:t> vascular </a:t>
            </a:r>
            <a:r>
              <a:rPr lang="en-US" sz="3600" dirty="0" err="1" smtClean="0"/>
              <a:t>ectasias</a:t>
            </a:r>
            <a:r>
              <a:rPr lang="en-US" sz="3600" dirty="0" smtClean="0"/>
              <a:t> (GAVE or watermelon stomach) can lead to chronic upper gastrointestinal bleeding and iron-deficiency anemia</a:t>
            </a:r>
            <a:endParaRPr lang="ru-RU" sz="3600"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3561943" y="1825625"/>
            <a:ext cx="5068114" cy="43513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r>
              <a:rPr lang="en-US" dirty="0" smtClean="0"/>
              <a:t>Endothelin-1 plays an important role in the pathogenesis of scleroderma. Elevated plasma </a:t>
            </a:r>
            <a:r>
              <a:rPr lang="en-US" dirty="0" err="1" smtClean="0"/>
              <a:t>endothelin</a:t>
            </a:r>
            <a:r>
              <a:rPr lang="en-US" dirty="0" smtClean="0"/>
              <a:t> is seen in scleroderma-associated pulmonary hypertension. During an episode of </a:t>
            </a:r>
            <a:r>
              <a:rPr lang="en-US" dirty="0" err="1" smtClean="0"/>
              <a:t>Raynaud's</a:t>
            </a:r>
            <a:r>
              <a:rPr lang="en-US" dirty="0" smtClean="0"/>
              <a:t> phenomenon, </a:t>
            </a:r>
            <a:r>
              <a:rPr lang="en-US" dirty="0" err="1" smtClean="0"/>
              <a:t>endothelin</a:t>
            </a:r>
            <a:r>
              <a:rPr lang="en-US" dirty="0" smtClean="0"/>
              <a:t> release is augmented. Increased endothelin-1 is also found in the </a:t>
            </a:r>
            <a:r>
              <a:rPr lang="en-US" dirty="0" err="1" smtClean="0"/>
              <a:t>bronchoalveolar</a:t>
            </a:r>
            <a:r>
              <a:rPr lang="en-US" dirty="0" smtClean="0"/>
              <a:t> </a:t>
            </a:r>
            <a:r>
              <a:rPr lang="en-US" dirty="0" err="1" smtClean="0"/>
              <a:t>lavage</a:t>
            </a:r>
            <a:r>
              <a:rPr lang="en-US" dirty="0" smtClean="0"/>
              <a:t> fluid from scleroderma patients and in </a:t>
            </a:r>
            <a:r>
              <a:rPr lang="en-US" dirty="0" err="1" smtClean="0"/>
              <a:t>prescleroderma</a:t>
            </a:r>
            <a:r>
              <a:rPr lang="en-US" dirty="0" smtClean="0"/>
              <a:t> skin and early diffuse skin lesions. Scleroderma lung fibroblasts shows elevated endothelin-1 expression and increases in endothelin-1 binding sites.</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422031" y="1631852"/>
            <a:ext cx="19622580" cy="411924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858129"/>
          </a:xfrm>
        </p:spPr>
        <p:txBody>
          <a:bodyPr/>
          <a:lstStyle/>
          <a:p>
            <a:pPr algn="ctr"/>
            <a:r>
              <a:rPr lang="en-US" dirty="0" smtClean="0"/>
              <a:t> </a:t>
            </a:r>
            <a:r>
              <a:rPr lang="en-US" dirty="0" err="1" smtClean="0"/>
              <a:t>Nailfold</a:t>
            </a:r>
            <a:r>
              <a:rPr lang="en-US" dirty="0" smtClean="0"/>
              <a:t> </a:t>
            </a:r>
            <a:r>
              <a:rPr lang="en-US" dirty="0" err="1" smtClean="0"/>
              <a:t>capillaroscopy</a:t>
            </a:r>
            <a:endParaRPr lang="ru-RU"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379828" y="1350499"/>
            <a:ext cx="6696221" cy="422030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520505" y="492369"/>
            <a:ext cx="11211950" cy="5908431"/>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305908" y="0"/>
            <a:ext cx="5275384" cy="665401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Criteria for the Classification of Systemic Sclerosis (Scleroderma)</a:t>
            </a:r>
            <a:endParaRPr lang="ru-RU" dirty="0"/>
          </a:p>
        </p:txBody>
      </p:sp>
      <p:sp>
        <p:nvSpPr>
          <p:cNvPr id="3" name="Содержимое 2"/>
          <p:cNvSpPr>
            <a:spLocks noGrp="1"/>
          </p:cNvSpPr>
          <p:nvPr>
            <p:ph idx="1"/>
          </p:nvPr>
        </p:nvSpPr>
        <p:spPr>
          <a:xfrm>
            <a:off x="478302" y="1825624"/>
            <a:ext cx="11240086" cy="5032375"/>
          </a:xfrm>
        </p:spPr>
        <p:txBody>
          <a:bodyPr>
            <a:normAutofit fontScale="92500" lnSpcReduction="20000"/>
          </a:bodyPr>
          <a:lstStyle/>
          <a:p>
            <a:pPr>
              <a:buNone/>
            </a:pPr>
            <a:r>
              <a:rPr lang="en-US" b="1" dirty="0" smtClean="0"/>
              <a:t>1980 Criteria for the Classification of Systemic Sclerosis</a:t>
            </a:r>
            <a:endParaRPr lang="en-US" dirty="0" smtClean="0"/>
          </a:p>
          <a:p>
            <a:pPr algn="just">
              <a:buNone/>
            </a:pPr>
            <a:r>
              <a:rPr lang="en-US" dirty="0" smtClean="0"/>
              <a:t>The American College of Rheumatology (former American Rheumatism Association - ARA) has defined criteria, that are 97 % sensitive and 98 % specific for systemic sclerosis (</a:t>
            </a:r>
            <a:r>
              <a:rPr lang="en-US" dirty="0" err="1" smtClean="0"/>
              <a:t>SSc</a:t>
            </a:r>
            <a:r>
              <a:rPr lang="en-US" dirty="0" smtClean="0"/>
              <a:t>) as follows: </a:t>
            </a:r>
          </a:p>
          <a:p>
            <a:r>
              <a:rPr lang="en-US" b="1" dirty="0" smtClean="0"/>
              <a:t>Major criterion: </a:t>
            </a:r>
            <a:endParaRPr lang="en-US" dirty="0" smtClean="0"/>
          </a:p>
          <a:p>
            <a:pPr algn="just"/>
            <a:r>
              <a:rPr lang="en-US" dirty="0" smtClean="0"/>
              <a:t>Proximal diffuse (</a:t>
            </a:r>
            <a:r>
              <a:rPr lang="en-US" dirty="0" err="1" smtClean="0"/>
              <a:t>truncal</a:t>
            </a:r>
            <a:r>
              <a:rPr lang="en-US" dirty="0" smtClean="0"/>
              <a:t>) sclerosis (skin tightness, thickening, non-pitting </a:t>
            </a:r>
            <a:r>
              <a:rPr lang="en-US" dirty="0" err="1" smtClean="0"/>
              <a:t>induration</a:t>
            </a:r>
            <a:r>
              <a:rPr lang="en-US" dirty="0" smtClean="0"/>
              <a:t>)</a:t>
            </a:r>
          </a:p>
          <a:p>
            <a:r>
              <a:rPr lang="en-US" b="1" dirty="0" smtClean="0"/>
              <a:t>Minor criteria: </a:t>
            </a:r>
            <a:endParaRPr lang="en-US" dirty="0" smtClean="0"/>
          </a:p>
          <a:p>
            <a:r>
              <a:rPr lang="en-US" dirty="0" err="1" smtClean="0"/>
              <a:t>Sclerodactyly</a:t>
            </a:r>
            <a:r>
              <a:rPr lang="en-US" dirty="0" smtClean="0"/>
              <a:t> (only fingers and/or toes) </a:t>
            </a:r>
          </a:p>
          <a:p>
            <a:r>
              <a:rPr lang="en-US" dirty="0" smtClean="0"/>
              <a:t>Digital pitting scars or loss of substance of the digital finger pads (pulp loss) </a:t>
            </a:r>
          </a:p>
          <a:p>
            <a:r>
              <a:rPr lang="en-US" dirty="0" smtClean="0"/>
              <a:t>Bilateral basilar pulmonary fibrosis</a:t>
            </a:r>
          </a:p>
          <a:p>
            <a:pPr>
              <a:buNone/>
            </a:pPr>
            <a:r>
              <a:rPr lang="en-US" dirty="0" smtClean="0"/>
              <a:t>The patient should fulfill the major criterion or two of the three minor criteria. </a:t>
            </a:r>
            <a:r>
              <a:rPr lang="en-US" dirty="0" err="1" smtClean="0"/>
              <a:t>Raynaud's</a:t>
            </a:r>
            <a:r>
              <a:rPr lang="en-US" dirty="0" smtClean="0"/>
              <a:t> phenomenon is observed in 90-98 % of </a:t>
            </a:r>
            <a:r>
              <a:rPr lang="en-US" dirty="0" err="1" smtClean="0"/>
              <a:t>SSc</a:t>
            </a:r>
            <a:r>
              <a:rPr lang="en-US" dirty="0" smtClean="0"/>
              <a:t> patients. </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ABCDCREST Criteria for the Classification of Systemic Sclerosis</a:t>
            </a:r>
            <a:endParaRPr lang="ru-RU" dirty="0"/>
          </a:p>
        </p:txBody>
      </p:sp>
      <p:sp>
        <p:nvSpPr>
          <p:cNvPr id="3" name="Содержимое 2"/>
          <p:cNvSpPr>
            <a:spLocks noGrp="1"/>
          </p:cNvSpPr>
          <p:nvPr>
            <p:ph idx="1"/>
          </p:nvPr>
        </p:nvSpPr>
        <p:spPr/>
        <p:txBody>
          <a:bodyPr>
            <a:normAutofit fontScale="92500" lnSpcReduction="10000"/>
          </a:bodyPr>
          <a:lstStyle/>
          <a:p>
            <a:pPr algn="just"/>
            <a:r>
              <a:rPr lang="ru-RU" dirty="0" smtClean="0"/>
              <a:t>1. </a:t>
            </a:r>
            <a:r>
              <a:rPr lang="en-US" dirty="0" err="1" smtClean="0"/>
              <a:t>Autoantibodies</a:t>
            </a:r>
            <a:r>
              <a:rPr lang="en-US" dirty="0" smtClean="0"/>
              <a:t>: </a:t>
            </a:r>
            <a:r>
              <a:rPr lang="en-US" dirty="0" err="1" smtClean="0"/>
              <a:t>autoantibodies</a:t>
            </a:r>
            <a:r>
              <a:rPr lang="en-US" dirty="0" smtClean="0"/>
              <a:t> to </a:t>
            </a:r>
            <a:r>
              <a:rPr lang="en-US" dirty="0" err="1" smtClean="0"/>
              <a:t>centromere</a:t>
            </a:r>
            <a:r>
              <a:rPr lang="en-US" dirty="0" smtClean="0"/>
              <a:t> proteins (CENPs) detected by indirect </a:t>
            </a:r>
            <a:r>
              <a:rPr lang="en-US" dirty="0" err="1" smtClean="0"/>
              <a:t>immunofluorescence</a:t>
            </a:r>
            <a:r>
              <a:rPr lang="en-US" dirty="0" smtClean="0"/>
              <a:t>; anti-Scl-70 (</a:t>
            </a:r>
            <a:r>
              <a:rPr lang="en-US" dirty="0" err="1" smtClean="0"/>
              <a:t>topoisomerase</a:t>
            </a:r>
            <a:r>
              <a:rPr lang="en-US" dirty="0" smtClean="0"/>
              <a:t> I) detected by double </a:t>
            </a:r>
            <a:r>
              <a:rPr lang="en-US" dirty="0" err="1" smtClean="0"/>
              <a:t>immunodiffusion</a:t>
            </a:r>
            <a:r>
              <a:rPr lang="en-US" dirty="0" smtClean="0"/>
              <a:t>; anti-</a:t>
            </a:r>
            <a:r>
              <a:rPr lang="en-US" dirty="0" err="1" smtClean="0"/>
              <a:t>fibrillarin</a:t>
            </a:r>
            <a:r>
              <a:rPr lang="en-US" dirty="0" smtClean="0"/>
              <a:t> (U3-RNP) detected by </a:t>
            </a:r>
            <a:r>
              <a:rPr lang="en-US" dirty="0" err="1" smtClean="0"/>
              <a:t>immunoprecipitation</a:t>
            </a:r>
            <a:endParaRPr lang="en-US" dirty="0" smtClean="0"/>
          </a:p>
          <a:p>
            <a:pPr algn="just"/>
            <a:r>
              <a:rPr lang="ru-RU" dirty="0" smtClean="0"/>
              <a:t>2. </a:t>
            </a:r>
            <a:r>
              <a:rPr lang="en-US" dirty="0" smtClean="0"/>
              <a:t>Bibasilar pulmonary fibrosis detected by chest radiograph: linear shadows or “honey-comb” reticular appearance most expressed at the periphery of the lungs and at the bases </a:t>
            </a:r>
          </a:p>
          <a:p>
            <a:pPr algn="just"/>
            <a:r>
              <a:rPr lang="ru-RU" dirty="0" smtClean="0"/>
              <a:t>3. </a:t>
            </a:r>
            <a:r>
              <a:rPr lang="en-US" dirty="0" smtClean="0"/>
              <a:t>Contracture of the joints defined as permanent limitation of joint motion. The prayer sign is detected when a patient opposed the </a:t>
            </a:r>
            <a:r>
              <a:rPr lang="en-US" dirty="0" err="1" smtClean="0"/>
              <a:t>palmar</a:t>
            </a:r>
            <a:r>
              <a:rPr lang="en-US" dirty="0" smtClean="0"/>
              <a:t> surfaces of both hands with extended wrists. The sign is positive when the patient is unable to oppose the palms. This suggests joint or skin pathology, or shortening of the forearm flexors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815926"/>
            <a:ext cx="10515600" cy="5361037"/>
          </a:xfrm>
        </p:spPr>
        <p:txBody>
          <a:bodyPr/>
          <a:lstStyle/>
          <a:p>
            <a:pPr algn="just"/>
            <a:r>
              <a:rPr lang="ru-RU" dirty="0" smtClean="0"/>
              <a:t>4. </a:t>
            </a:r>
            <a:r>
              <a:rPr lang="en-US" dirty="0" smtClean="0"/>
              <a:t>Dermal thickening can be defined by the modified </a:t>
            </a:r>
            <a:r>
              <a:rPr lang="en-US" dirty="0" err="1" smtClean="0"/>
              <a:t>Rodnan</a:t>
            </a:r>
            <a:r>
              <a:rPr lang="en-US" dirty="0" smtClean="0"/>
              <a:t> skin score, which employs clinical palpation of the skin as described</a:t>
            </a:r>
          </a:p>
          <a:p>
            <a:pPr algn="just"/>
            <a:r>
              <a:rPr lang="ru-RU" dirty="0" smtClean="0"/>
              <a:t>5. </a:t>
            </a:r>
            <a:r>
              <a:rPr lang="en-US" dirty="0" err="1" smtClean="0"/>
              <a:t>Calcinosis</a:t>
            </a:r>
            <a:r>
              <a:rPr lang="en-US" dirty="0" smtClean="0"/>
              <a:t> cutis, most often located on the fingers, is intra and/or subcutaneous deposits of </a:t>
            </a:r>
            <a:r>
              <a:rPr lang="en-US" dirty="0" err="1" smtClean="0"/>
              <a:t>hydroxyapatite</a:t>
            </a:r>
            <a:r>
              <a:rPr lang="en-US" dirty="0" smtClean="0"/>
              <a:t> that can ulcerate the skin; it can be detected by radiography, crystallographic or chemical analysis </a:t>
            </a:r>
          </a:p>
          <a:p>
            <a:pPr algn="just"/>
            <a:r>
              <a:rPr lang="ru-RU" dirty="0" smtClean="0"/>
              <a:t>6. </a:t>
            </a:r>
            <a:r>
              <a:rPr lang="en-US" dirty="0" err="1" smtClean="0"/>
              <a:t>Raynaud’s</a:t>
            </a:r>
            <a:r>
              <a:rPr lang="en-US" dirty="0" smtClean="0"/>
              <a:t> phenomenon is a sudden pallor of an </a:t>
            </a:r>
            <a:r>
              <a:rPr lang="en-US" dirty="0" err="1" smtClean="0"/>
              <a:t>acral</a:t>
            </a:r>
            <a:r>
              <a:rPr lang="en-US" dirty="0" smtClean="0"/>
              <a:t> structure (e.g., fingers, whole hand, toes, tip of nose, earlobe, or tongue). The involved area may subsequently develop cyanosis and, with re-warming, become </a:t>
            </a:r>
            <a:r>
              <a:rPr lang="en-US" dirty="0" err="1" smtClean="0"/>
              <a:t>erythematous</a:t>
            </a:r>
            <a:r>
              <a:rPr lang="en-US" dirty="0" smtClean="0"/>
              <a:t>. Determination is by patient’s history or physician’s observation</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2518117" y="0"/>
            <a:ext cx="5866228" cy="654147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199" y="506437"/>
            <a:ext cx="10894255" cy="5670526"/>
          </a:xfrm>
        </p:spPr>
        <p:txBody>
          <a:bodyPr>
            <a:normAutofit lnSpcReduction="10000"/>
          </a:bodyPr>
          <a:lstStyle/>
          <a:p>
            <a:pPr algn="just"/>
            <a:r>
              <a:rPr lang="ru-RU" dirty="0" smtClean="0"/>
              <a:t>7. </a:t>
            </a:r>
            <a:r>
              <a:rPr lang="en-US" dirty="0" smtClean="0"/>
              <a:t>Esophageal distal </a:t>
            </a:r>
            <a:r>
              <a:rPr lang="en-US" dirty="0" err="1" smtClean="0"/>
              <a:t>hypomotility</a:t>
            </a:r>
            <a:r>
              <a:rPr lang="en-US" dirty="0" smtClean="0"/>
              <a:t> can be detected by cine/video barium </a:t>
            </a:r>
            <a:r>
              <a:rPr lang="en-US" dirty="0" err="1" smtClean="0"/>
              <a:t>esophagram</a:t>
            </a:r>
            <a:r>
              <a:rPr lang="en-US" dirty="0" smtClean="0"/>
              <a:t>, performed in the upright and supine position. Reflux-</a:t>
            </a:r>
            <a:r>
              <a:rPr lang="en-US" dirty="0" err="1" smtClean="0"/>
              <a:t>esophagitis</a:t>
            </a:r>
            <a:r>
              <a:rPr lang="en-US" dirty="0" smtClean="0"/>
              <a:t> can be detected by </a:t>
            </a:r>
            <a:r>
              <a:rPr lang="en-US" dirty="0" err="1" smtClean="0"/>
              <a:t>esophagogastroduodenoscopy</a:t>
            </a:r>
            <a:r>
              <a:rPr lang="en-US" dirty="0" smtClean="0"/>
              <a:t> in the forms of erosive </a:t>
            </a:r>
            <a:r>
              <a:rPr lang="en-US" dirty="0" err="1" smtClean="0"/>
              <a:t>esophagitis</a:t>
            </a:r>
            <a:r>
              <a:rPr lang="en-US" dirty="0" smtClean="0"/>
              <a:t> or </a:t>
            </a:r>
            <a:r>
              <a:rPr lang="en-US" dirty="0" err="1" smtClean="0"/>
              <a:t>Barret’s</a:t>
            </a:r>
            <a:r>
              <a:rPr lang="en-US" dirty="0" smtClean="0"/>
              <a:t> esophagus</a:t>
            </a:r>
          </a:p>
          <a:p>
            <a:pPr algn="just"/>
            <a:r>
              <a:rPr lang="ru-RU" dirty="0" smtClean="0"/>
              <a:t>8. </a:t>
            </a:r>
            <a:r>
              <a:rPr lang="en-US" dirty="0" err="1" smtClean="0"/>
              <a:t>Sclerodactyly</a:t>
            </a:r>
            <a:r>
              <a:rPr lang="en-US" dirty="0" smtClean="0"/>
              <a:t> is symmetric thickening and tightening of the skin on the digits. Before </a:t>
            </a:r>
            <a:r>
              <a:rPr lang="en-US" dirty="0" err="1" smtClean="0"/>
              <a:t>sclerodactyly</a:t>
            </a:r>
            <a:r>
              <a:rPr lang="en-US" dirty="0" smtClean="0"/>
              <a:t> develops there could be a phase of non-pitting digital edema of varying duration. It is defined as non-pitting increase in soft tissue mass of the digits that extends beyond the normal confines of the joint capsules</a:t>
            </a:r>
          </a:p>
          <a:p>
            <a:pPr algn="just"/>
            <a:r>
              <a:rPr lang="ru-RU" dirty="0" smtClean="0"/>
              <a:t>9. </a:t>
            </a:r>
            <a:r>
              <a:rPr lang="en-US" dirty="0" err="1" smtClean="0"/>
              <a:t>Teleangiectasias</a:t>
            </a:r>
            <a:r>
              <a:rPr lang="en-US" dirty="0" smtClean="0"/>
              <a:t> are visible macular dilatations of superficial </a:t>
            </a:r>
            <a:r>
              <a:rPr lang="en-US" dirty="0" err="1" smtClean="0"/>
              <a:t>cutaneous</a:t>
            </a:r>
            <a:r>
              <a:rPr lang="en-US" dirty="0" smtClean="0"/>
              <a:t> blood vessels that collapse upon pressure and fill slowly when pressure is released. Common locations are the digits, face, lips, tongue</a:t>
            </a:r>
          </a:p>
          <a:p>
            <a:r>
              <a:rPr lang="en-US" dirty="0" smtClean="0"/>
              <a:t>A classification of definite </a:t>
            </a:r>
            <a:r>
              <a:rPr lang="en-US" dirty="0" err="1" smtClean="0"/>
              <a:t>SSc</a:t>
            </a:r>
            <a:r>
              <a:rPr lang="en-US" dirty="0" smtClean="0"/>
              <a:t> requires three or more criteria. </a:t>
            </a: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a:stretch>
            <a:fillRect/>
          </a:stretch>
        </p:blipFill>
        <p:spPr bwMode="auto">
          <a:xfrm>
            <a:off x="759656" y="323557"/>
            <a:ext cx="10846190" cy="610537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r>
              <a:rPr lang="en-US" dirty="0" smtClean="0"/>
              <a:t>There are many other potent mediators of tissue fibrosis that are believed to play an important role in the pathogenesis of scleroderma. One of the key factors that has received the most attention as a very </a:t>
            </a:r>
            <a:r>
              <a:rPr lang="en-US" dirty="0" smtClean="0">
                <a:solidFill>
                  <a:srgbClr val="FF0000"/>
                </a:solidFill>
              </a:rPr>
              <a:t>potent </a:t>
            </a:r>
            <a:r>
              <a:rPr lang="en-US" dirty="0" err="1" smtClean="0">
                <a:solidFill>
                  <a:srgbClr val="FF0000"/>
                </a:solidFill>
              </a:rPr>
              <a:t>profibrotic</a:t>
            </a:r>
            <a:r>
              <a:rPr lang="en-US" dirty="0" smtClean="0">
                <a:solidFill>
                  <a:srgbClr val="FF0000"/>
                </a:solidFill>
              </a:rPr>
              <a:t> factor</a:t>
            </a:r>
            <a:r>
              <a:rPr lang="en-US" dirty="0" smtClean="0"/>
              <a:t>, indirectly implicated very strongly in the pathogenesis of systemic sclerosis, is transforming </a:t>
            </a:r>
            <a:r>
              <a:rPr lang="en-US" dirty="0" smtClean="0">
                <a:solidFill>
                  <a:srgbClr val="FF0000"/>
                </a:solidFill>
              </a:rPr>
              <a:t>growth factor (TGF)-β1</a:t>
            </a:r>
            <a:r>
              <a:rPr lang="en-US" dirty="0" smtClean="0"/>
              <a:t>. A number of studies have shown that TGF-β1 is a potent </a:t>
            </a:r>
            <a:r>
              <a:rPr lang="en-US" dirty="0" err="1" smtClean="0"/>
              <a:t>profibrotic</a:t>
            </a:r>
            <a:r>
              <a:rPr lang="en-US" dirty="0" smtClean="0"/>
              <a:t> factor in vitro and that TGF-β1 </a:t>
            </a:r>
            <a:r>
              <a:rPr lang="en-US" dirty="0" err="1" smtClean="0"/>
              <a:t>ligand</a:t>
            </a:r>
            <a:r>
              <a:rPr lang="en-US" dirty="0" smtClean="0"/>
              <a:t> expression is </a:t>
            </a:r>
            <a:r>
              <a:rPr lang="en-US" dirty="0" err="1" smtClean="0"/>
              <a:t>upregulated</a:t>
            </a:r>
            <a:r>
              <a:rPr lang="en-US" dirty="0" smtClean="0"/>
              <a:t> in the skin and the lungs of scleroderma patients. In very early </a:t>
            </a:r>
            <a:r>
              <a:rPr lang="en-US" dirty="0" err="1" smtClean="0"/>
              <a:t>lesional</a:t>
            </a:r>
            <a:r>
              <a:rPr lang="en-US" dirty="0" smtClean="0"/>
              <a:t> skin, </a:t>
            </a:r>
            <a:r>
              <a:rPr lang="en-US" dirty="0" err="1" smtClean="0"/>
              <a:t>immunostaining</a:t>
            </a:r>
            <a:r>
              <a:rPr lang="en-US" dirty="0" smtClean="0"/>
              <a:t> shows TGF-β1 </a:t>
            </a:r>
            <a:r>
              <a:rPr lang="en-US" dirty="0" err="1" smtClean="0"/>
              <a:t>ligand</a:t>
            </a:r>
            <a:r>
              <a:rPr lang="en-US" dirty="0" smtClean="0"/>
              <a:t> expression. There is also disruption of TGF-β1 receptor expression leading to modulation of TGF-β activity.</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idx="1"/>
          </p:nvPr>
        </p:nvPicPr>
        <p:blipFill>
          <a:blip r:embed="rId2" cstate="print"/>
          <a:srcRect/>
          <a:stretch>
            <a:fillRect/>
          </a:stretch>
        </p:blipFill>
        <p:spPr bwMode="auto">
          <a:xfrm>
            <a:off x="773723" y="337625"/>
            <a:ext cx="10874326" cy="6133513"/>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bwMode="auto">
          <a:xfrm>
            <a:off x="886266" y="450167"/>
            <a:ext cx="10480430" cy="6105378"/>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787791" y="1406768"/>
            <a:ext cx="10663311" cy="469860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en-US" dirty="0" smtClean="0"/>
              <a:t>But the disorder isn’t confined to skin changes. It can affect your:</a:t>
            </a:r>
            <a:endParaRPr lang="ru-RU" dirty="0"/>
          </a:p>
        </p:txBody>
      </p:sp>
      <p:sp>
        <p:nvSpPr>
          <p:cNvPr id="3" name="Содержимое 2"/>
          <p:cNvSpPr>
            <a:spLocks noGrp="1"/>
          </p:cNvSpPr>
          <p:nvPr>
            <p:ph idx="1"/>
          </p:nvPr>
        </p:nvSpPr>
        <p:spPr/>
        <p:txBody>
          <a:bodyPr/>
          <a:lstStyle/>
          <a:p>
            <a:r>
              <a:rPr lang="en-US" sz="3200" dirty="0" smtClean="0"/>
              <a:t>blood vessels</a:t>
            </a:r>
          </a:p>
          <a:p>
            <a:r>
              <a:rPr lang="en-US" sz="3200" dirty="0" smtClean="0"/>
              <a:t>muscles</a:t>
            </a:r>
          </a:p>
          <a:p>
            <a:r>
              <a:rPr lang="en-US" sz="3200" dirty="0" smtClean="0"/>
              <a:t>heart</a:t>
            </a:r>
          </a:p>
          <a:p>
            <a:r>
              <a:rPr lang="en-US" sz="3200" dirty="0" smtClean="0"/>
              <a:t>digestive system</a:t>
            </a:r>
          </a:p>
          <a:p>
            <a:r>
              <a:rPr lang="en-US" sz="3200" dirty="0" smtClean="0"/>
              <a:t>lungs</a:t>
            </a:r>
          </a:p>
          <a:p>
            <a:r>
              <a:rPr lang="en-US" sz="3200" dirty="0" smtClean="0"/>
              <a:t>kidneys</a:t>
            </a: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srcRect/>
          <a:stretch>
            <a:fillRect/>
          </a:stretch>
        </p:blipFill>
        <p:spPr bwMode="auto">
          <a:xfrm>
            <a:off x="633046" y="196949"/>
            <a:ext cx="10761785" cy="666105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376247" y="182880"/>
            <a:ext cx="5233182" cy="66751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055077" y="253218"/>
            <a:ext cx="9706709" cy="609131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39152" y="393896"/>
            <a:ext cx="11465168" cy="613351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992</Words>
  <Application>Microsoft Office PowerPoint</Application>
  <PresentationFormat>Произвольный</PresentationFormat>
  <Paragraphs>38</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Слайд 1</vt:lpstr>
      <vt:lpstr>Слайд 2</vt:lpstr>
      <vt:lpstr>Слайд 3</vt:lpstr>
      <vt:lpstr>Слайд 4</vt:lpstr>
      <vt:lpstr>But the disorder isn’t confined to skin changes. It can affect your:</vt:lpstr>
      <vt:lpstr>Слайд 6</vt:lpstr>
      <vt:lpstr>Слайд 7</vt:lpstr>
      <vt:lpstr>Слайд 8</vt:lpstr>
      <vt:lpstr>Слайд 9</vt:lpstr>
      <vt:lpstr>Слайд 10</vt:lpstr>
      <vt:lpstr>Слайд 11</vt:lpstr>
      <vt:lpstr>Склеродактилия. Обратите внимание на уплотнение кожи на пальцах и фиксированные контракции сгибания в проксимальных межфаланговых суставах у пациента с ограниченным системным склерозом</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Обратите внимание на растворение терминальных фаланг у пациента с давно ограниченным кожным системным склерозом (lcSSc) и феномен Рейно.</vt:lpstr>
      <vt:lpstr>Слайд 27</vt:lpstr>
      <vt:lpstr>Слайд 28</vt:lpstr>
      <vt:lpstr> Gastric antral vascular ectasias (GAVE or watermelon stomach) can lead to chronic upper gastrointestinal bleeding and iron-deficiency anemia</vt:lpstr>
      <vt:lpstr>Слайд 30</vt:lpstr>
      <vt:lpstr> Nailfold capillaroscopy</vt:lpstr>
      <vt:lpstr>Слайд 32</vt:lpstr>
      <vt:lpstr>Слайд 33</vt:lpstr>
      <vt:lpstr>Criteria for the Classification of Systemic Sclerosis (Scleroderma)</vt:lpstr>
      <vt:lpstr>ABCDCREST Criteria for the Classification of Systemic Sclerosis</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Чернышева Татьяна Викторовна</dc:creator>
  <cp:lastModifiedBy>Пользователь Windows</cp:lastModifiedBy>
  <cp:revision>9</cp:revision>
  <dcterms:created xsi:type="dcterms:W3CDTF">2018-01-31T10:26:45Z</dcterms:created>
  <dcterms:modified xsi:type="dcterms:W3CDTF">2018-05-15T18:34:39Z</dcterms:modified>
</cp:coreProperties>
</file>